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26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21386800" cy="30279975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15913" indent="141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631825" indent="282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949325" indent="4222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265238" indent="56356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3366"/>
    <a:srgbClr val="FF9900"/>
    <a:srgbClr val="A50021"/>
    <a:srgbClr val="CC6600"/>
    <a:srgbClr val="FFCC00"/>
    <a:srgbClr val="FFC98D"/>
    <a:srgbClr val="00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13265" autoAdjust="0"/>
    <p:restoredTop sz="99000" autoAdjust="0"/>
  </p:normalViewPr>
  <p:slideViewPr>
    <p:cSldViewPr>
      <p:cViewPr varScale="1">
        <p:scale>
          <a:sx n="17" d="100"/>
          <a:sy n="17" d="100"/>
        </p:scale>
        <p:origin x="-2514" y="-192"/>
      </p:cViewPr>
      <p:guideLst>
        <p:guide orient="horz" pos="3647"/>
        <p:guide orient="horz" pos="18544"/>
        <p:guide orient="horz" pos="2155"/>
        <p:guide orient="horz" pos="499"/>
        <p:guide orient="horz" pos="4212"/>
        <p:guide orient="horz" pos="3850"/>
        <p:guide pos="500"/>
        <p:guide pos="4434"/>
        <p:guide pos="4769"/>
        <p:guide pos="8703"/>
        <p:guide pos="9038"/>
        <p:guide pos="12972"/>
        <p:guide pos="12806"/>
        <p:guide pos="49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7" tIns="45909" rIns="91817" bIns="45909" numCol="1" anchor="t" anchorCtr="0" compatLnSpc="1">
            <a:prstTxWarp prst="textNoShape">
              <a:avLst/>
            </a:prstTxWarp>
          </a:bodyPr>
          <a:lstStyle>
            <a:lvl1pPr defTabSz="919163">
              <a:defRPr sz="1200"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86213" y="0"/>
            <a:ext cx="3141662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7" tIns="45909" rIns="91817" bIns="45909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65463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7" tIns="45909" rIns="91817" bIns="45909" numCol="1" anchor="b" anchorCtr="0" compatLnSpc="1">
            <a:prstTxWarp prst="textNoShape">
              <a:avLst/>
            </a:prstTxWarp>
          </a:bodyPr>
          <a:lstStyle>
            <a:lvl1pPr defTabSz="919163">
              <a:defRPr sz="1200"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6213" y="9723438"/>
            <a:ext cx="3141662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7" tIns="45909" rIns="91817" bIns="45909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pitchFamily="18" charset="0"/>
              </a:defRPr>
            </a:lvl1pPr>
          </a:lstStyle>
          <a:p>
            <a:fld id="{3B673A8E-B465-4490-BF43-35D1A7AD3769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7" tIns="45909" rIns="91817" bIns="45909" numCol="1" anchor="t" anchorCtr="0" compatLnSpc="1">
            <a:prstTxWarp prst="textNoShape">
              <a:avLst/>
            </a:prstTxWarp>
          </a:bodyPr>
          <a:lstStyle>
            <a:lvl1pPr defTabSz="919163">
              <a:defRPr sz="1200"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6213" y="0"/>
            <a:ext cx="3141662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7" tIns="45909" rIns="91817" bIns="45909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74875" y="765175"/>
            <a:ext cx="2705100" cy="3829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900613"/>
            <a:ext cx="5211762" cy="459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7" tIns="45909" rIns="91817" bIns="459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65463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7" tIns="45909" rIns="91817" bIns="45909" numCol="1" anchor="b" anchorCtr="0" compatLnSpc="1">
            <a:prstTxWarp prst="textNoShape">
              <a:avLst/>
            </a:prstTxWarp>
          </a:bodyPr>
          <a:lstStyle>
            <a:lvl1pPr defTabSz="919163">
              <a:defRPr sz="1200"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6213" y="9723438"/>
            <a:ext cx="3141662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7" tIns="45909" rIns="91817" bIns="45909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pitchFamily="18" charset="0"/>
              </a:defRPr>
            </a:lvl1pPr>
          </a:lstStyle>
          <a:p>
            <a:fld id="{788A3B31-1D9F-46EB-8439-9B68F9C0F243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159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3182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94932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265238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583055" algn="l" defTabSz="63322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99666" algn="l" defTabSz="63322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16277" algn="l" defTabSz="63322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532888" algn="l" defTabSz="63322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CBD851-A501-4F0D-98DA-8C981F79711B}" type="slidenum">
              <a:rPr lang="en-AU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12653816" y="16822211"/>
            <a:ext cx="8732988" cy="4021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12653858" y="17206382"/>
            <a:ext cx="8732946" cy="847839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12653858" y="18169606"/>
            <a:ext cx="8732946" cy="40373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12653857" y="18386996"/>
            <a:ext cx="4598162" cy="80747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12653857" y="18542277"/>
            <a:ext cx="4598162" cy="40373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12653857" y="17495097"/>
            <a:ext cx="7164578" cy="12112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17252830" y="17930368"/>
            <a:ext cx="3742690" cy="16149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2" y="16114272"/>
            <a:ext cx="21386800" cy="107807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" y="16228475"/>
            <a:ext cx="21386802" cy="62112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15001752" y="16085254"/>
            <a:ext cx="6385050" cy="109689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21386800" cy="16344034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069340" y="10605000"/>
            <a:ext cx="19782790" cy="6490569"/>
          </a:xfrm>
        </p:spPr>
        <p:txBody>
          <a:bodyPr anchor="b"/>
          <a:lstStyle>
            <a:lvl1pPr>
              <a:defRPr sz="14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69340" y="17219310"/>
            <a:ext cx="11584517" cy="7738216"/>
          </a:xfrm>
        </p:spPr>
        <p:txBody>
          <a:bodyPr/>
          <a:lstStyle>
            <a:lvl1pPr marL="206663" indent="0" algn="l">
              <a:buNone/>
              <a:defRPr sz="7700">
                <a:solidFill>
                  <a:schemeClr val="tx2"/>
                </a:solidFill>
              </a:defRPr>
            </a:lvl1pPr>
            <a:lvl2pPr marL="1476162" indent="0" algn="ctr">
              <a:buNone/>
            </a:lvl2pPr>
            <a:lvl3pPr marL="2952323" indent="0" algn="ctr">
              <a:buNone/>
            </a:lvl3pPr>
            <a:lvl4pPr marL="4428485" indent="0" algn="ctr">
              <a:buNone/>
            </a:lvl4pPr>
            <a:lvl5pPr marL="5904647" indent="0" algn="ctr">
              <a:buNone/>
            </a:lvl5pPr>
            <a:lvl6pPr marL="7380808" indent="0" algn="ctr">
              <a:buNone/>
            </a:lvl6pPr>
            <a:lvl7pPr marL="8856970" indent="0" algn="ctr">
              <a:buNone/>
            </a:lvl7pPr>
            <a:lvl8pPr marL="10333131" indent="0" algn="ctr">
              <a:buNone/>
            </a:lvl8pPr>
            <a:lvl9pPr marL="11809293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5683653" y="18571718"/>
            <a:ext cx="2245614" cy="2018665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653857" y="18567515"/>
            <a:ext cx="3029797" cy="2018665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9459762" y="5016"/>
            <a:ext cx="1748815" cy="1614932"/>
          </a:xfrm>
        </p:spPr>
        <p:txBody>
          <a:bodyPr/>
          <a:lstStyle>
            <a:lvl1pPr algn="r">
              <a:defRPr sz="5800">
                <a:solidFill>
                  <a:schemeClr val="bg1"/>
                </a:solidFill>
              </a:defRPr>
            </a:lvl1pPr>
          </a:lstStyle>
          <a:p>
            <a:fld id="{E38452A3-0D9E-40E4-9C35-5E87E3B246BA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3DF2-F29D-44A4-BF89-3FA41A3A6372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61877" y="5046663"/>
            <a:ext cx="4455583" cy="2422398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5046663"/>
            <a:ext cx="14614313" cy="2422398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7B64-0D37-491F-9DB0-85B6EA18A682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3A22-ED4A-4B3D-A997-1C3C1792D23F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8747551"/>
            <a:ext cx="18178780" cy="6013939"/>
          </a:xfrm>
        </p:spPr>
        <p:txBody>
          <a:bodyPr anchor="b">
            <a:noAutofit/>
          </a:bodyPr>
          <a:lstStyle>
            <a:lvl1pPr algn="l">
              <a:buNone/>
              <a:defRPr sz="139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4866629"/>
            <a:ext cx="18178780" cy="6665798"/>
          </a:xfrm>
        </p:spPr>
        <p:txBody>
          <a:bodyPr anchor="t"/>
          <a:lstStyle>
            <a:lvl1pPr marL="147616" indent="0">
              <a:buNone/>
              <a:defRPr sz="6800" b="0">
                <a:solidFill>
                  <a:schemeClr val="tx2"/>
                </a:solidFill>
              </a:defRPr>
            </a:lvl1pPr>
            <a:lvl2pPr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7A51-D98B-4CA0-B340-8574A1A1670D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340" y="9931834"/>
            <a:ext cx="9445837" cy="19983384"/>
          </a:xfrm>
        </p:spPr>
        <p:txBody>
          <a:bodyPr/>
          <a:lstStyle>
            <a:lvl1pPr>
              <a:defRPr sz="6500"/>
            </a:lvl1pPr>
            <a:lvl2pPr>
              <a:defRPr sz="6100"/>
            </a:lvl2pPr>
            <a:lvl3pPr>
              <a:defRPr sz="5800"/>
            </a:lvl3pPr>
            <a:lvl4pPr>
              <a:defRPr sz="5800"/>
            </a:lvl4pPr>
            <a:lvl5pPr>
              <a:defRPr sz="5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9931834"/>
            <a:ext cx="9445837" cy="19983384"/>
          </a:xfrm>
        </p:spPr>
        <p:txBody>
          <a:bodyPr/>
          <a:lstStyle>
            <a:lvl1pPr>
              <a:defRPr sz="6500"/>
            </a:lvl1pPr>
            <a:lvl2pPr>
              <a:defRPr sz="6100"/>
            </a:lvl2pPr>
            <a:lvl3pPr>
              <a:defRPr sz="5800"/>
            </a:lvl3pPr>
            <a:lvl4pPr>
              <a:defRPr sz="5800"/>
            </a:lvl4pPr>
            <a:lvl5pPr>
              <a:defRPr sz="5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16DC1-AD06-497C-B5E7-7804FEFDD021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117" y="5046663"/>
            <a:ext cx="19604567" cy="4723676"/>
          </a:xfrm>
        </p:spPr>
        <p:txBody>
          <a:bodyPr anchor="ctr"/>
          <a:lstStyle>
            <a:lvl1pPr>
              <a:defRPr sz="129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116" y="9912166"/>
            <a:ext cx="9452966" cy="2018665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147616" indent="0">
              <a:buNone/>
              <a:defRPr sz="61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6500" b="1"/>
            </a:lvl2pPr>
            <a:lvl3pPr>
              <a:buNone/>
              <a:defRPr sz="5800" b="1"/>
            </a:lvl3pPr>
            <a:lvl4pPr>
              <a:buNone/>
              <a:defRPr sz="5200" b="1"/>
            </a:lvl4pPr>
            <a:lvl5pPr>
              <a:buNone/>
              <a:defRPr sz="52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042422" y="9912166"/>
            <a:ext cx="9453263" cy="2018665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147616" indent="0">
              <a:buNone/>
              <a:defRPr sz="61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6500" b="1"/>
            </a:lvl2pPr>
            <a:lvl3pPr>
              <a:buNone/>
              <a:defRPr sz="5800" b="1"/>
            </a:lvl3pPr>
            <a:lvl4pPr>
              <a:buNone/>
              <a:defRPr sz="5200" b="1"/>
            </a:lvl4pPr>
            <a:lvl5pPr>
              <a:buNone/>
              <a:defRPr sz="52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891116" y="11958864"/>
            <a:ext cx="9452966" cy="17158653"/>
          </a:xfrm>
        </p:spPr>
        <p:txBody>
          <a:bodyPr/>
          <a:lstStyle>
            <a:lvl1pPr>
              <a:defRPr sz="65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035590" y="11958864"/>
            <a:ext cx="9453263" cy="17158653"/>
          </a:xfrm>
        </p:spPr>
        <p:txBody>
          <a:bodyPr/>
          <a:lstStyle>
            <a:lvl1pPr>
              <a:defRPr sz="65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9BB110-E53D-443A-B52B-2D584E4EAC3C}" type="slidenum">
              <a:rPr lang="zh-CN" altLang="en-US" smtClean="0"/>
              <a:pPr/>
              <a:t>‹#›</a:t>
            </a:fld>
            <a:endParaRPr lang="en-US" altLang="zh-C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5046663"/>
            <a:ext cx="19248120" cy="4723676"/>
          </a:xfrm>
        </p:spPr>
        <p:txBody>
          <a:bodyPr anchor="ctr"/>
          <a:lstStyle>
            <a:lvl1pPr>
              <a:defRPr sz="129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5398496" y="2705011"/>
            <a:ext cx="2238934" cy="2018665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297410" y="2705011"/>
            <a:ext cx="3101086" cy="2018665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9119799" y="10032"/>
            <a:ext cx="1782233" cy="1614932"/>
          </a:xfrm>
        </p:spPr>
        <p:txBody>
          <a:bodyPr/>
          <a:lstStyle/>
          <a:p>
            <a:fld id="{C939A1AF-DEF1-4B8E-A3C9-A64519405D81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2CBDB-73E1-46AE-B2A9-CBF2EBE3D3CF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1232" y="4865504"/>
            <a:ext cx="7913116" cy="3875837"/>
          </a:xfrm>
        </p:spPr>
        <p:txBody>
          <a:bodyPr anchor="b"/>
          <a:lstStyle>
            <a:lvl1pPr algn="l">
              <a:buNone/>
              <a:defRPr sz="5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521232" y="8877918"/>
            <a:ext cx="7913116" cy="20388517"/>
          </a:xfrm>
        </p:spPr>
        <p:txBody>
          <a:bodyPr/>
          <a:lstStyle>
            <a:lvl1pPr marL="29523" indent="0">
              <a:buNone/>
              <a:defRPr sz="4500"/>
            </a:lvl1pPr>
            <a:lvl2pPr>
              <a:buNone/>
              <a:defRPr sz="3900"/>
            </a:lvl2pPr>
            <a:lvl3pPr>
              <a:buNone/>
              <a:defRPr sz="3200"/>
            </a:lvl3pPr>
            <a:lvl4pPr>
              <a:buNone/>
              <a:defRPr sz="2900"/>
            </a:lvl4pPr>
            <a:lvl5pPr>
              <a:buNone/>
              <a:defRPr sz="2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6447" y="3427523"/>
            <a:ext cx="11933834" cy="25838912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BB8B-E85A-4C7C-8D9A-7393869FC0F4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24572" y="4897252"/>
            <a:ext cx="1372467" cy="20670728"/>
          </a:xfrm>
        </p:spPr>
        <p:txBody>
          <a:bodyPr vert="vert270" lIns="147616" tIns="0" rIns="147616" anchor="t"/>
          <a:lstStyle>
            <a:lvl1pPr algn="ctr">
              <a:buNone/>
              <a:defRPr sz="65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4142" y="5046663"/>
            <a:ext cx="10693400" cy="2018665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103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240192" y="14456982"/>
            <a:ext cx="6059593" cy="11110998"/>
          </a:xfrm>
        </p:spPr>
        <p:txBody>
          <a:bodyPr lIns="0" tIns="0" rIns="147616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4200"/>
            </a:lvl1pPr>
            <a:lvl2pPr>
              <a:buFontTx/>
              <a:buNone/>
              <a:defRPr sz="3900"/>
            </a:lvl2pPr>
            <a:lvl3pPr>
              <a:buFontTx/>
              <a:buNone/>
              <a:defRPr sz="3200"/>
            </a:lvl3pPr>
            <a:lvl4pPr>
              <a:buFontTx/>
              <a:buNone/>
              <a:defRPr sz="2900"/>
            </a:lvl4pPr>
            <a:lvl5pPr>
              <a:buFontTx/>
              <a:buNone/>
              <a:defRPr sz="2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ABBF-5809-412C-920B-6CAB795FA6B6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" y="1619606"/>
            <a:ext cx="21386800" cy="37268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2"/>
            <a:ext cx="21386800" cy="1371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1" y="1361127"/>
            <a:ext cx="21386802" cy="40373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12653816" y="1590589"/>
            <a:ext cx="8732988" cy="4021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12653858" y="1943219"/>
            <a:ext cx="8732946" cy="7949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12647165" y="2196618"/>
            <a:ext cx="7164578" cy="12112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17246139" y="2600347"/>
            <a:ext cx="3742690" cy="16149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21248726" y="-8835"/>
            <a:ext cx="134781" cy="274538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21154036" y="-8835"/>
            <a:ext cx="64160" cy="274538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21109473" y="-8835"/>
            <a:ext cx="21387" cy="274538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20992517" y="-8835"/>
            <a:ext cx="64160" cy="274538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20852778" y="1678"/>
            <a:ext cx="128321" cy="2583891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20754072" y="1678"/>
            <a:ext cx="21387" cy="2583891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232" tIns="147616" rIns="295232" bIns="147616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69340" y="5046663"/>
            <a:ext cx="19248120" cy="4710218"/>
          </a:xfrm>
          <a:prstGeom prst="rect">
            <a:avLst/>
          </a:prstGeom>
        </p:spPr>
        <p:txBody>
          <a:bodyPr vert="horz" lIns="295232" tIns="147616" rIns="295232" bIns="147616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69340" y="9931832"/>
            <a:ext cx="19248120" cy="19096571"/>
          </a:xfrm>
          <a:prstGeom prst="rect">
            <a:avLst/>
          </a:prstGeom>
        </p:spPr>
        <p:txBody>
          <a:bodyPr vert="horz" lIns="295232" tIns="147616" rIns="295232" bIns="147616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5405176" y="2705011"/>
            <a:ext cx="2238934" cy="2018665"/>
          </a:xfrm>
          <a:prstGeom prst="rect">
            <a:avLst/>
          </a:prstGeom>
        </p:spPr>
        <p:txBody>
          <a:bodyPr vert="horz" lIns="295232" tIns="147616" rIns="295232" bIns="147616"/>
          <a:lstStyle>
            <a:lvl1pPr algn="l" eaLnBrk="1" latinLnBrk="0" hangingPunct="1">
              <a:defRPr kumimoji="0" sz="2600">
                <a:solidFill>
                  <a:schemeClr val="accent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297410" y="2705011"/>
            <a:ext cx="3101086" cy="2018665"/>
          </a:xfrm>
          <a:prstGeom prst="rect">
            <a:avLst/>
          </a:prstGeom>
        </p:spPr>
        <p:txBody>
          <a:bodyPr vert="horz" lIns="295232" tIns="147616" rIns="295232" bIns="147616"/>
          <a:lstStyle>
            <a:lvl1pPr algn="r" eaLnBrk="1" latinLnBrk="0" hangingPunct="1">
              <a:defRPr kumimoji="0" sz="2600">
                <a:solidFill>
                  <a:schemeClr val="accent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119799" y="10032"/>
            <a:ext cx="1782233" cy="1614932"/>
          </a:xfrm>
          <a:prstGeom prst="rect">
            <a:avLst/>
          </a:prstGeom>
        </p:spPr>
        <p:txBody>
          <a:bodyPr vert="horz" lIns="295232" tIns="147616" rIns="295232" bIns="147616" anchor="b"/>
          <a:lstStyle>
            <a:lvl1pPr algn="r" eaLnBrk="1" latinLnBrk="0" hangingPunct="1">
              <a:defRPr kumimoji="0" sz="5800">
                <a:solidFill>
                  <a:srgbClr val="FFFFFF"/>
                </a:solidFill>
              </a:defRPr>
            </a:lvl1pPr>
          </a:lstStyle>
          <a:p>
            <a:fld id="{B2FDD021-E28D-41CA-8071-4CABDBB2A2DD}" type="slidenum">
              <a:rPr lang="zh-CN" altLang="en-US" smtClean="0"/>
              <a:pPr/>
              <a:t>‹#›</a:t>
            </a:fld>
            <a:endParaRPr lang="en-US" altLang="zh-CN"/>
          </a:p>
        </p:txBody>
      </p:sp>
      <p:sp>
        <p:nvSpPr>
          <p:cNvPr id="20" name="Rectangle 19"/>
          <p:cNvSpPr>
            <a:spLocks noChangeArrowheads="1"/>
          </p:cNvSpPr>
          <p:nvPr userDrawn="1"/>
        </p:nvSpPr>
        <p:spPr bwMode="auto">
          <a:xfrm>
            <a:off x="793750" y="5789613"/>
            <a:ext cx="6245225" cy="236489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63322" tIns="31661" rIns="63322" bIns="31661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 userDrawn="1"/>
        </p:nvSpPr>
        <p:spPr bwMode="auto">
          <a:xfrm>
            <a:off x="7570788" y="5789613"/>
            <a:ext cx="6245225" cy="236489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63322" tIns="31661" rIns="63322" bIns="31661" anchor="ctr"/>
          <a:lstStyle/>
          <a:p>
            <a:endParaRPr lang="en-US"/>
          </a:p>
        </p:txBody>
      </p:sp>
      <p:sp>
        <p:nvSpPr>
          <p:cNvPr id="24" name="Rectangle 12"/>
          <p:cNvSpPr>
            <a:spLocks noChangeArrowheads="1"/>
          </p:cNvSpPr>
          <p:nvPr userDrawn="1"/>
        </p:nvSpPr>
        <p:spPr bwMode="auto">
          <a:xfrm>
            <a:off x="14347825" y="5789613"/>
            <a:ext cx="6245225" cy="236489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63322" tIns="31661" rIns="63322" bIns="31661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</p:sldLayoutIdLst>
  <p:txStyles>
    <p:titleStyle>
      <a:lvl1pPr algn="l" rtl="0" eaLnBrk="1" latinLnBrk="0" hangingPunct="1">
        <a:spcBef>
          <a:spcPct val="0"/>
        </a:spcBef>
        <a:buNone/>
        <a:defRPr kumimoji="0" sz="129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180929" indent="-826651" algn="l" rtl="0" eaLnBrk="1" latinLnBrk="0" hangingPunct="1">
        <a:spcBef>
          <a:spcPts val="969"/>
        </a:spcBef>
        <a:buClr>
          <a:schemeClr val="accent3"/>
        </a:buClr>
        <a:buFont typeface="Georgia"/>
        <a:buChar char="•"/>
        <a:defRPr kumimoji="0" sz="9000" kern="1200">
          <a:solidFill>
            <a:schemeClr val="tx1"/>
          </a:solidFill>
          <a:latin typeface="+mn-lt"/>
          <a:ea typeface="+mn-ea"/>
          <a:cs typeface="+mn-cs"/>
        </a:defRPr>
      </a:lvl1pPr>
      <a:lvl2pPr marL="2125673" indent="-797127" algn="l" rtl="0" eaLnBrk="1" latinLnBrk="0" hangingPunct="1">
        <a:spcBef>
          <a:spcPts val="969"/>
        </a:spcBef>
        <a:buClr>
          <a:schemeClr val="accent2"/>
        </a:buClr>
        <a:buFont typeface="Georgia"/>
        <a:buChar char="▫"/>
        <a:defRPr kumimoji="0" sz="8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2981847" indent="-708558" algn="l" rtl="0" eaLnBrk="1" latinLnBrk="0" hangingPunct="1">
        <a:spcBef>
          <a:spcPts val="969"/>
        </a:spcBef>
        <a:buClr>
          <a:schemeClr val="accent1"/>
        </a:buClr>
        <a:buFont typeface="Wingdings 2"/>
        <a:buChar char=""/>
        <a:defRPr kumimoji="0" sz="77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3808497" indent="-649511" algn="l" rtl="0" eaLnBrk="1" latinLnBrk="0" hangingPunct="1">
        <a:spcBef>
          <a:spcPts val="969"/>
        </a:spcBef>
        <a:buClr>
          <a:schemeClr val="accent1"/>
        </a:buClr>
        <a:buFont typeface="Wingdings 2"/>
        <a:buChar char=""/>
        <a:defRPr kumimoji="0" sz="71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4487531" indent="-590465" algn="l" rtl="0" eaLnBrk="1" latinLnBrk="0" hangingPunct="1">
        <a:spcBef>
          <a:spcPts val="969"/>
        </a:spcBef>
        <a:buClr>
          <a:schemeClr val="accent3"/>
        </a:buClr>
        <a:buFont typeface="Georgia"/>
        <a:buChar char="▫"/>
        <a:defRPr kumimoji="0" sz="65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5196089" indent="-590465" algn="l" rtl="0" eaLnBrk="1" latinLnBrk="0" hangingPunct="1">
        <a:spcBef>
          <a:spcPts val="969"/>
        </a:spcBef>
        <a:buClr>
          <a:schemeClr val="accent3"/>
        </a:buClr>
        <a:buFont typeface="Georgia"/>
        <a:buChar char="▫"/>
        <a:defRPr kumimoji="0" sz="5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5904647" indent="-590465" algn="l" rtl="0" eaLnBrk="1" latinLnBrk="0" hangingPunct="1">
        <a:spcBef>
          <a:spcPts val="969"/>
        </a:spcBef>
        <a:buClr>
          <a:schemeClr val="accent3"/>
        </a:buClr>
        <a:buFont typeface="Georgia"/>
        <a:buChar char="▫"/>
        <a:defRPr kumimoji="0" sz="52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6554158" indent="-590465" algn="l" rtl="0" eaLnBrk="1" latinLnBrk="0" hangingPunct="1">
        <a:spcBef>
          <a:spcPts val="969"/>
        </a:spcBef>
        <a:buClr>
          <a:schemeClr val="accent3"/>
        </a:buClr>
        <a:buFont typeface="Georgia"/>
        <a:buChar char="◦"/>
        <a:defRPr kumimoji="0" sz="48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7233192" indent="-590465" algn="l" rtl="0" eaLnBrk="1" latinLnBrk="0" hangingPunct="1">
        <a:spcBef>
          <a:spcPts val="969"/>
        </a:spcBef>
        <a:buClr>
          <a:schemeClr val="accent3"/>
        </a:buClr>
        <a:buFont typeface="Georgia"/>
        <a:buChar char="◦"/>
        <a:defRPr kumimoji="0" sz="45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Folded Corner 130"/>
          <p:cNvSpPr/>
          <p:nvPr/>
        </p:nvSpPr>
        <p:spPr>
          <a:xfrm>
            <a:off x="1906526" y="22926729"/>
            <a:ext cx="12144460" cy="6000792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2540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Rounded Rectangle 81"/>
          <p:cNvSpPr/>
          <p:nvPr/>
        </p:nvSpPr>
        <p:spPr>
          <a:xfrm>
            <a:off x="11479218" y="13568351"/>
            <a:ext cx="8786874" cy="7143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1" name="Folded Corner 70"/>
          <p:cNvSpPr/>
          <p:nvPr/>
        </p:nvSpPr>
        <p:spPr>
          <a:xfrm>
            <a:off x="10979152" y="6353113"/>
            <a:ext cx="8358246" cy="5143536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2540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3" name="Curved Up Ribbon 72"/>
          <p:cNvSpPr/>
          <p:nvPr/>
        </p:nvSpPr>
        <p:spPr>
          <a:xfrm rot="16200000">
            <a:off x="8135575" y="8224444"/>
            <a:ext cx="5044212" cy="1357322"/>
          </a:xfrm>
          <a:prstGeom prst="ellipseRibbon2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8" name="Rounded Rectangular Callout 57"/>
          <p:cNvSpPr/>
          <p:nvPr/>
        </p:nvSpPr>
        <p:spPr>
          <a:xfrm>
            <a:off x="11479218" y="6495989"/>
            <a:ext cx="7429552" cy="2143140"/>
          </a:xfrm>
          <a:prstGeom prst="wedgeRoundRectCallout">
            <a:avLst>
              <a:gd name="adj1" fmla="val -41003"/>
              <a:gd name="adj2" fmla="val 6427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027" name="Text Box 1030"/>
          <p:cNvSpPr txBox="1">
            <a:spLocks noChangeArrowheads="1"/>
          </p:cNvSpPr>
          <p:nvPr/>
        </p:nvSpPr>
        <p:spPr bwMode="auto">
          <a:xfrm>
            <a:off x="0" y="0"/>
            <a:ext cx="21386800" cy="3421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3157" tIns="623236" rIns="373157" bIns="373157"/>
          <a:lstStyle/>
          <a:p>
            <a:pPr defTabSz="628650"/>
            <a:r>
              <a:rPr lang="en-US" sz="6000" b="1" dirty="0" smtClean="0">
                <a:solidFill>
                  <a:srgbClr val="006699"/>
                </a:solidFill>
              </a:rPr>
              <a:t>Influence Zone: Efficiently Processing</a:t>
            </a:r>
          </a:p>
          <a:p>
            <a:pPr defTabSz="628650"/>
            <a:r>
              <a:rPr lang="en-US" sz="6000" b="1" dirty="0" smtClean="0">
                <a:solidFill>
                  <a:srgbClr val="006699"/>
                </a:solidFill>
              </a:rPr>
              <a:t>Reverse k Nearest Neighbors Queries </a:t>
            </a:r>
            <a:endParaRPr lang="en-GB" sz="5400" b="1" dirty="0">
              <a:solidFill>
                <a:srgbClr val="006699"/>
              </a:solidFill>
            </a:endParaRPr>
          </a:p>
        </p:txBody>
      </p:sp>
      <p:sp>
        <p:nvSpPr>
          <p:cNvPr id="1028" name="Rectangle 1053"/>
          <p:cNvSpPr>
            <a:spLocks noChangeArrowheads="1"/>
          </p:cNvSpPr>
          <p:nvPr/>
        </p:nvSpPr>
        <p:spPr bwMode="auto">
          <a:xfrm>
            <a:off x="0" y="3222625"/>
            <a:ext cx="21386800" cy="223838"/>
          </a:xfrm>
          <a:prstGeom prst="rect">
            <a:avLst/>
          </a:prstGeom>
          <a:gradFill rotWithShape="0">
            <a:gsLst>
              <a:gs pos="0">
                <a:srgbClr val="CC3300"/>
              </a:gs>
              <a:gs pos="50000">
                <a:srgbClr val="FFCC00"/>
              </a:gs>
              <a:gs pos="100000">
                <a:srgbClr val="CC33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63322" tIns="31661" rIns="63322" bIns="31661" anchor="ctr"/>
          <a:lstStyle/>
          <a:p>
            <a:endParaRPr lang="en-US"/>
          </a:p>
        </p:txBody>
      </p:sp>
      <p:sp>
        <p:nvSpPr>
          <p:cNvPr id="1029" name="Text Box 1059"/>
          <p:cNvSpPr txBox="1">
            <a:spLocks noChangeArrowheads="1"/>
          </p:cNvSpPr>
          <p:nvPr/>
        </p:nvSpPr>
        <p:spPr bwMode="auto">
          <a:xfrm>
            <a:off x="-52388" y="3346450"/>
            <a:ext cx="21439188" cy="171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49294" tIns="249294" rIns="249294" bIns="249294"/>
          <a:lstStyle/>
          <a:p>
            <a:pPr algn="ctr" defTabSz="635000">
              <a:spcBef>
                <a:spcPct val="20000"/>
              </a:spcBef>
            </a:pPr>
            <a:r>
              <a:rPr lang="en-GB" sz="3300" b="1" dirty="0" smtClean="0"/>
              <a:t>Muhammad </a:t>
            </a:r>
            <a:r>
              <a:rPr lang="en-GB" sz="3300" b="1" dirty="0" err="1" smtClean="0"/>
              <a:t>Aamir</a:t>
            </a:r>
            <a:r>
              <a:rPr lang="en-GB" sz="3300" b="1" dirty="0" smtClean="0"/>
              <a:t> </a:t>
            </a:r>
            <a:r>
              <a:rPr lang="en-GB" sz="3300" b="1" dirty="0" err="1" smtClean="0"/>
              <a:t>Cheema</a:t>
            </a:r>
            <a:r>
              <a:rPr lang="en-GB" sz="3300" b="1" dirty="0" smtClean="0"/>
              <a:t>, </a:t>
            </a:r>
            <a:r>
              <a:rPr lang="en-GB" sz="3300" b="1" dirty="0" err="1" smtClean="0"/>
              <a:t>Xuemin</a:t>
            </a:r>
            <a:r>
              <a:rPr lang="en-GB" sz="3300" b="1" dirty="0" smtClean="0"/>
              <a:t> </a:t>
            </a:r>
            <a:r>
              <a:rPr lang="en-GB" sz="3300" b="1" dirty="0"/>
              <a:t>Lin, </a:t>
            </a:r>
            <a:r>
              <a:rPr lang="en-GB" sz="3300" b="1" dirty="0" err="1" smtClean="0"/>
              <a:t>Wenjie</a:t>
            </a:r>
            <a:r>
              <a:rPr lang="en-GB" sz="3300" b="1" dirty="0" smtClean="0"/>
              <a:t> </a:t>
            </a:r>
            <a:r>
              <a:rPr lang="en-GB" sz="3300" b="1" dirty="0"/>
              <a:t>Zhang, </a:t>
            </a:r>
            <a:r>
              <a:rPr lang="en-GB" sz="3300" b="1" dirty="0" smtClean="0"/>
              <a:t>Ying Zhang</a:t>
            </a:r>
            <a:endParaRPr lang="en-GB" sz="3300" dirty="0"/>
          </a:p>
          <a:p>
            <a:pPr algn="ctr" defTabSz="635000">
              <a:spcBef>
                <a:spcPct val="20000"/>
              </a:spcBef>
            </a:pPr>
            <a:r>
              <a:rPr lang="en-GB" sz="3500" dirty="0" smtClean="0"/>
              <a:t>University </a:t>
            </a:r>
            <a:r>
              <a:rPr lang="en-GB" sz="3500" dirty="0"/>
              <a:t>of New South Wales, Australia</a:t>
            </a:r>
          </a:p>
        </p:txBody>
      </p:sp>
      <p:sp>
        <p:nvSpPr>
          <p:cNvPr id="1030" name="Rectangle 1081"/>
          <p:cNvSpPr>
            <a:spLocks noChangeArrowheads="1"/>
          </p:cNvSpPr>
          <p:nvPr/>
        </p:nvSpPr>
        <p:spPr bwMode="auto">
          <a:xfrm>
            <a:off x="0" y="147638"/>
            <a:ext cx="21386800" cy="302799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63322" tIns="31661" rIns="63322" bIns="31661" anchor="ctr"/>
          <a:lstStyle/>
          <a:p>
            <a:endParaRPr lang="en-US"/>
          </a:p>
        </p:txBody>
      </p:sp>
      <p:pic>
        <p:nvPicPr>
          <p:cNvPr id="1035" name="Picture 1113" descr="unsw_logo_colou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36804" y="638073"/>
            <a:ext cx="6410575" cy="1786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Rounded Rectangle 40"/>
          <p:cNvSpPr/>
          <p:nvPr/>
        </p:nvSpPr>
        <p:spPr>
          <a:xfrm>
            <a:off x="977832" y="6210237"/>
            <a:ext cx="19288260" cy="5500726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Rounded Rectangle 45"/>
          <p:cNvSpPr/>
          <p:nvPr/>
        </p:nvSpPr>
        <p:spPr>
          <a:xfrm>
            <a:off x="977832" y="13568351"/>
            <a:ext cx="9358378" cy="7072362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Text Box 1088"/>
          <p:cNvSpPr txBox="1">
            <a:spLocks noChangeArrowheads="1"/>
          </p:cNvSpPr>
          <p:nvPr/>
        </p:nvSpPr>
        <p:spPr bwMode="auto">
          <a:xfrm>
            <a:off x="2087546" y="21369388"/>
            <a:ext cx="7462846" cy="1057455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  <p:txBody>
          <a:bodyPr wrap="square" lIns="249294" tIns="249294" rIns="249294" bIns="249294">
            <a:spAutoFit/>
          </a:bodyPr>
          <a:lstStyle/>
          <a:p>
            <a:pPr defTabSz="635000">
              <a:spcBef>
                <a:spcPct val="50000"/>
              </a:spcBef>
            </a:pPr>
            <a:r>
              <a:rPr lang="en-GB" altLang="zh-CN" sz="3600" b="1" dirty="0" smtClean="0">
                <a:solidFill>
                  <a:schemeClr val="bg1"/>
                </a:solidFill>
                <a:latin typeface="Helvetica" pitchFamily="34" charset="0"/>
                <a:ea typeface="宋体" charset="-122"/>
              </a:rPr>
              <a:t>Still hungry? </a:t>
            </a:r>
            <a:r>
              <a:rPr lang="en-GB" altLang="zh-CN" sz="3600" b="1" dirty="0" smtClean="0">
                <a:solidFill>
                  <a:schemeClr val="bg1"/>
                </a:solidFill>
                <a:latin typeface="Helvetica" pitchFamily="34" charset="0"/>
                <a:ea typeface="宋体" charset="-122"/>
              </a:rPr>
              <a:t>Please have more</a:t>
            </a:r>
            <a:endParaRPr lang="en-US" altLang="zh-CN" sz="3600" b="1" dirty="0">
              <a:solidFill>
                <a:schemeClr val="bg1"/>
              </a:solidFill>
              <a:latin typeface="Helvetica" pitchFamily="34" charset="0"/>
              <a:ea typeface="宋体" charset="-122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77832" y="22426663"/>
            <a:ext cx="19288260" cy="6643734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TextBox 48"/>
          <p:cNvSpPr txBox="1"/>
          <p:nvPr/>
        </p:nvSpPr>
        <p:spPr>
          <a:xfrm>
            <a:off x="1620774" y="5995923"/>
            <a:ext cx="814393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2400" dirty="0" smtClean="0"/>
          </a:p>
          <a:p>
            <a:r>
              <a:rPr lang="en-AU" sz="2400" dirty="0" smtClean="0">
                <a:solidFill>
                  <a:srgbClr val="FF0000"/>
                </a:solidFill>
              </a:rPr>
              <a:t>Reverse k Nearest </a:t>
            </a:r>
            <a:r>
              <a:rPr lang="en-AU" sz="2400" dirty="0" err="1" smtClean="0">
                <a:solidFill>
                  <a:srgbClr val="FF0000"/>
                </a:solidFill>
              </a:rPr>
              <a:t>Neighbors</a:t>
            </a:r>
            <a:r>
              <a:rPr lang="en-AU" sz="2400" dirty="0" smtClean="0">
                <a:solidFill>
                  <a:srgbClr val="FF0000"/>
                </a:solidFill>
              </a:rPr>
              <a:t> (</a:t>
            </a:r>
            <a:r>
              <a:rPr lang="en-AU" sz="2400" dirty="0" err="1" smtClean="0">
                <a:solidFill>
                  <a:srgbClr val="FF0000"/>
                </a:solidFill>
              </a:rPr>
              <a:t>RkNN</a:t>
            </a:r>
            <a:r>
              <a:rPr lang="en-AU" sz="2400" dirty="0" smtClean="0">
                <a:solidFill>
                  <a:srgbClr val="FF0000"/>
                </a:solidFill>
              </a:rPr>
              <a:t>) Query</a:t>
            </a:r>
            <a:r>
              <a:rPr lang="en-AU" sz="2400" dirty="0" smtClean="0"/>
              <a:t> </a:t>
            </a:r>
          </a:p>
          <a:p>
            <a:r>
              <a:rPr lang="en-AU" sz="2400" dirty="0" smtClean="0"/>
              <a:t>    Return every object for which query object is one of the k closest objects.</a:t>
            </a:r>
          </a:p>
          <a:p>
            <a:endParaRPr lang="en-AU" sz="2400" dirty="0" smtClean="0"/>
          </a:p>
          <a:p>
            <a:r>
              <a:rPr lang="en-AU" sz="2400" dirty="0" smtClean="0">
                <a:solidFill>
                  <a:srgbClr val="FF0000"/>
                </a:solidFill>
              </a:rPr>
              <a:t>Contributions</a:t>
            </a:r>
          </a:p>
          <a:p>
            <a:r>
              <a:rPr lang="en-AU" sz="2400" dirty="0" smtClean="0"/>
              <a:t>We solve</a:t>
            </a:r>
          </a:p>
          <a:p>
            <a:pPr>
              <a:buFont typeface="Wingdings" pitchFamily="2" charset="2"/>
              <a:buChar char="ü"/>
            </a:pPr>
            <a:r>
              <a:rPr lang="en-AU" sz="2400" dirty="0" smtClean="0"/>
              <a:t>  </a:t>
            </a:r>
            <a:r>
              <a:rPr lang="en-AU" sz="2400" dirty="0" err="1" smtClean="0"/>
              <a:t>RkNN</a:t>
            </a:r>
            <a:r>
              <a:rPr lang="en-AU" sz="2400" dirty="0" smtClean="0"/>
              <a:t> queries on both static and dynamic datasets</a:t>
            </a:r>
          </a:p>
          <a:p>
            <a:pPr>
              <a:buFont typeface="Wingdings" pitchFamily="2" charset="2"/>
              <a:buChar char="ü"/>
            </a:pPr>
            <a:r>
              <a:rPr lang="en-AU" sz="2400" dirty="0" smtClean="0"/>
              <a:t>  both </a:t>
            </a:r>
            <a:r>
              <a:rPr lang="en-AU" sz="2400" dirty="0" err="1" smtClean="0"/>
              <a:t>b</a:t>
            </a:r>
            <a:r>
              <a:rPr lang="en-AU" sz="2400" dirty="0" err="1" smtClean="0"/>
              <a:t>ichromatic</a:t>
            </a:r>
            <a:r>
              <a:rPr lang="en-AU" sz="2400" dirty="0" smtClean="0"/>
              <a:t> </a:t>
            </a:r>
            <a:r>
              <a:rPr lang="en-AU" sz="2400" dirty="0" smtClean="0"/>
              <a:t>and monochromatic </a:t>
            </a:r>
            <a:r>
              <a:rPr lang="en-AU" sz="2400" dirty="0" err="1" smtClean="0"/>
              <a:t>RkNN</a:t>
            </a:r>
            <a:r>
              <a:rPr lang="en-AU" sz="2400" dirty="0" smtClean="0"/>
              <a:t> queries</a:t>
            </a:r>
          </a:p>
          <a:p>
            <a:endParaRPr lang="en-AU" sz="2400" dirty="0" smtClean="0"/>
          </a:p>
          <a:p>
            <a:r>
              <a:rPr lang="en-AU" sz="2400" dirty="0" smtClean="0"/>
              <a:t>Our algorithm outperforms existing algorithms for both static and dynamic datasets.  </a:t>
            </a:r>
          </a:p>
          <a:p>
            <a:endParaRPr lang="en-AU" sz="2400" dirty="0" smtClean="0"/>
          </a:p>
          <a:p>
            <a:r>
              <a:rPr lang="en-AU" sz="2400" dirty="0" smtClean="0"/>
              <a:t>Comprehensive theoretical analysis is conducted which is verified by the experimental study</a:t>
            </a:r>
          </a:p>
          <a:p>
            <a:endParaRPr lang="en-AU" sz="2400" dirty="0" smtClean="0"/>
          </a:p>
          <a:p>
            <a:endParaRPr lang="en-AU" sz="2400" dirty="0" smtClean="0"/>
          </a:p>
          <a:p>
            <a:endParaRPr lang="en-AU" sz="2400" dirty="0"/>
          </a:p>
        </p:txBody>
      </p:sp>
      <p:pic>
        <p:nvPicPr>
          <p:cNvPr id="51" name="Picture 50" descr="ffd4b829e531e1aec68efabfaaf22d26-car-symbol-clip-ar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693664" y="7148461"/>
            <a:ext cx="720211" cy="276222"/>
          </a:xfrm>
          <a:prstGeom prst="rect">
            <a:avLst/>
          </a:prstGeom>
        </p:spPr>
      </p:pic>
      <p:pic>
        <p:nvPicPr>
          <p:cNvPr id="52" name="Picture 51" descr="12073140411168771264gas-station-black-svg-me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408176" y="7648527"/>
            <a:ext cx="428628" cy="428628"/>
          </a:xfrm>
          <a:prstGeom prst="rect">
            <a:avLst/>
          </a:prstGeom>
        </p:spPr>
      </p:pic>
      <p:pic>
        <p:nvPicPr>
          <p:cNvPr id="53" name="Picture 52" descr="12073140411168771264gas-station-black-svg-me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122160" y="6791271"/>
            <a:ext cx="428628" cy="428628"/>
          </a:xfrm>
          <a:prstGeom prst="rect">
            <a:avLst/>
          </a:prstGeom>
        </p:spPr>
      </p:pic>
      <p:pic>
        <p:nvPicPr>
          <p:cNvPr id="55" name="Picture 54" descr="ffd4b829e531e1aec68efabfaaf22d26-car-symbol-clip-ar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136171" y="7638997"/>
            <a:ext cx="720211" cy="276222"/>
          </a:xfrm>
          <a:prstGeom prst="rect">
            <a:avLst/>
          </a:prstGeom>
        </p:spPr>
      </p:pic>
      <p:pic>
        <p:nvPicPr>
          <p:cNvPr id="56" name="Picture 55" descr="12073140411168771264gas-station-black-svg-me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193598" y="7710435"/>
            <a:ext cx="428628" cy="428628"/>
          </a:xfrm>
          <a:prstGeom prst="rect">
            <a:avLst/>
          </a:prstGeom>
        </p:spPr>
      </p:pic>
      <p:pic>
        <p:nvPicPr>
          <p:cNvPr id="57" name="Picture 56" descr="ffd4b829e531e1aec68efabfaaf22d26-car-symbol-clip-ar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331303" y="6638865"/>
            <a:ext cx="720211" cy="276222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14836804" y="761584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dirty="0" smtClean="0"/>
              <a:t>q</a:t>
            </a:r>
            <a:endParaRPr lang="en-AU" sz="2800" dirty="0"/>
          </a:p>
        </p:txBody>
      </p:sp>
      <p:sp>
        <p:nvSpPr>
          <p:cNvPr id="61" name="TextBox 60"/>
          <p:cNvSpPr txBox="1"/>
          <p:nvPr/>
        </p:nvSpPr>
        <p:spPr>
          <a:xfrm>
            <a:off x="12336474" y="8115909"/>
            <a:ext cx="604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 smtClean="0"/>
              <a:t>f</a:t>
            </a:r>
            <a:r>
              <a:rPr lang="en-AU" sz="2800" baseline="-25000" dirty="0" smtClean="0"/>
              <a:t>2</a:t>
            </a:r>
            <a:endParaRPr lang="en-AU" sz="2800" baseline="-25000" dirty="0"/>
          </a:p>
        </p:txBody>
      </p:sp>
      <p:sp>
        <p:nvSpPr>
          <p:cNvPr id="63" name="TextBox 62"/>
          <p:cNvSpPr txBox="1"/>
          <p:nvPr/>
        </p:nvSpPr>
        <p:spPr>
          <a:xfrm>
            <a:off x="13408044" y="7067493"/>
            <a:ext cx="577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dirty="0" smtClean="0"/>
              <a:t>C</a:t>
            </a:r>
            <a:r>
              <a:rPr lang="en-AU" sz="2800" baseline="-25000" dirty="0" smtClean="0"/>
              <a:t>1</a:t>
            </a:r>
            <a:endParaRPr lang="en-AU" sz="2800" baseline="-25000" dirty="0"/>
          </a:p>
        </p:txBody>
      </p:sp>
      <p:sp>
        <p:nvSpPr>
          <p:cNvPr id="65" name="TextBox 64"/>
          <p:cNvSpPr txBox="1"/>
          <p:nvPr/>
        </p:nvSpPr>
        <p:spPr>
          <a:xfrm>
            <a:off x="16765630" y="6567427"/>
            <a:ext cx="577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dirty="0" smtClean="0"/>
              <a:t>C</a:t>
            </a:r>
            <a:r>
              <a:rPr lang="en-AU" sz="2800" baseline="-25000" dirty="0" smtClean="0"/>
              <a:t>2</a:t>
            </a:r>
            <a:endParaRPr lang="en-AU" sz="2800" baseline="-25000" dirty="0"/>
          </a:p>
        </p:txBody>
      </p:sp>
      <p:sp>
        <p:nvSpPr>
          <p:cNvPr id="66" name="TextBox 65"/>
          <p:cNvSpPr txBox="1"/>
          <p:nvPr/>
        </p:nvSpPr>
        <p:spPr>
          <a:xfrm>
            <a:off x="18259930" y="7901595"/>
            <a:ext cx="577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dirty="0" smtClean="0"/>
              <a:t>C</a:t>
            </a:r>
            <a:r>
              <a:rPr lang="en-AU" sz="2800" baseline="-25000" dirty="0" smtClean="0"/>
              <a:t>3</a:t>
            </a:r>
            <a:endParaRPr lang="en-AU" sz="2800" baseline="-25000" dirty="0"/>
          </a:p>
        </p:txBody>
      </p:sp>
      <p:sp>
        <p:nvSpPr>
          <p:cNvPr id="67" name="TextBox 66"/>
          <p:cNvSpPr txBox="1"/>
          <p:nvPr/>
        </p:nvSpPr>
        <p:spPr>
          <a:xfrm>
            <a:off x="11693532" y="6710303"/>
            <a:ext cx="604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 smtClean="0"/>
              <a:t>f</a:t>
            </a:r>
            <a:r>
              <a:rPr lang="en-AU" sz="2800" baseline="-25000" dirty="0" smtClean="0"/>
              <a:t>3</a:t>
            </a:r>
            <a:endParaRPr lang="en-AU" sz="2800" baseline="-25000" dirty="0"/>
          </a:p>
        </p:txBody>
      </p:sp>
      <p:sp>
        <p:nvSpPr>
          <p:cNvPr id="68" name="TextBox 67"/>
          <p:cNvSpPr txBox="1"/>
          <p:nvPr/>
        </p:nvSpPr>
        <p:spPr>
          <a:xfrm>
            <a:off x="14336738" y="7996187"/>
            <a:ext cx="604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 smtClean="0"/>
              <a:t>f</a:t>
            </a:r>
            <a:r>
              <a:rPr lang="en-AU" sz="2800" baseline="-25000" dirty="0" smtClean="0"/>
              <a:t>1</a:t>
            </a:r>
            <a:endParaRPr lang="en-AU" sz="2800" baseline="-25000" dirty="0"/>
          </a:p>
        </p:txBody>
      </p:sp>
      <p:sp>
        <p:nvSpPr>
          <p:cNvPr id="69" name="TextBox 68"/>
          <p:cNvSpPr txBox="1"/>
          <p:nvPr/>
        </p:nvSpPr>
        <p:spPr>
          <a:xfrm>
            <a:off x="11336342" y="8803461"/>
            <a:ext cx="80724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Fuel station f</a:t>
            </a:r>
            <a:r>
              <a:rPr lang="en-AU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is the query point.</a:t>
            </a:r>
          </a:p>
          <a:p>
            <a:pPr>
              <a:buFont typeface="Wingdings" pitchFamily="2" charset="2"/>
              <a:buChar char="Ø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Its reverse nearest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neighbor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(k=1) is every car for which f</a:t>
            </a:r>
            <a:r>
              <a:rPr lang="en-AU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is the closest fuel station.</a:t>
            </a:r>
          </a:p>
          <a:p>
            <a:pPr>
              <a:buFont typeface="Wingdings" pitchFamily="2" charset="2"/>
              <a:buChar char="Ø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A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and C</a:t>
            </a:r>
            <a:r>
              <a:rPr lang="en-AU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are the RNNs of f</a:t>
            </a:r>
            <a:r>
              <a:rPr lang="en-AU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. Although C</a:t>
            </a:r>
            <a:r>
              <a:rPr lang="en-AU" sz="2400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is the nearest car to f</a:t>
            </a:r>
            <a:r>
              <a:rPr lang="en-AU" sz="2400" baseline="-25000" dirty="0" smtClean="0"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it is not its RNN.</a:t>
            </a:r>
          </a:p>
          <a:p>
            <a:pPr>
              <a:buFont typeface="Wingdings" pitchFamily="2" charset="2"/>
              <a:buChar char="Ø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RkNNs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are the potential customers of a fuel station.</a:t>
            </a:r>
          </a:p>
          <a:p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A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 rot="16200000">
            <a:off x="9300469" y="8481320"/>
            <a:ext cx="23727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800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lang="en-A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977964" y="15640053"/>
            <a:ext cx="3214710" cy="5000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AU" sz="2400" dirty="0" smtClean="0">
                <a:solidFill>
                  <a:schemeClr val="tx1"/>
                </a:solidFill>
              </a:rPr>
              <a:t>Prune the data space </a:t>
            </a: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977964" y="17211689"/>
            <a:ext cx="3214710" cy="9286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2400" dirty="0" smtClean="0">
                <a:solidFill>
                  <a:schemeClr val="tx1"/>
                </a:solidFill>
              </a:rPr>
              <a:t>Candidates = objects in the unpruned space</a:t>
            </a: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77964" y="19211953"/>
            <a:ext cx="3214710" cy="12144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2400" dirty="0" smtClean="0">
                <a:solidFill>
                  <a:schemeClr val="tx1"/>
                </a:solidFill>
              </a:rPr>
              <a:t>Verify each candidate object if q is one of its k nearest </a:t>
            </a:r>
            <a:r>
              <a:rPr lang="en-AU" sz="2400" dirty="0" err="1" smtClean="0">
                <a:solidFill>
                  <a:schemeClr val="tx1"/>
                </a:solidFill>
              </a:rPr>
              <a:t>neighbors</a:t>
            </a: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78" name="Down Arrow 77"/>
          <p:cNvSpPr/>
          <p:nvPr/>
        </p:nvSpPr>
        <p:spPr>
          <a:xfrm>
            <a:off x="2978096" y="16140119"/>
            <a:ext cx="1285884" cy="571504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3" name="Rectangle 82"/>
          <p:cNvSpPr/>
          <p:nvPr/>
        </p:nvSpPr>
        <p:spPr>
          <a:xfrm>
            <a:off x="1977964" y="15139987"/>
            <a:ext cx="3214710" cy="50006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2800" dirty="0" smtClean="0">
                <a:solidFill>
                  <a:srgbClr val="0070C0"/>
                </a:solidFill>
                <a:latin typeface="Arial Black" pitchFamily="34" charset="0"/>
              </a:rPr>
              <a:t>Pruning</a:t>
            </a:r>
            <a:endParaRPr lang="en-A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977964" y="16711623"/>
            <a:ext cx="3214710" cy="50006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2800" dirty="0" smtClean="0">
                <a:solidFill>
                  <a:srgbClr val="0070C0"/>
                </a:solidFill>
                <a:latin typeface="Arial Black" pitchFamily="34" charset="0"/>
              </a:rPr>
              <a:t>Containment</a:t>
            </a:r>
            <a:endParaRPr lang="en-A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977964" y="18711887"/>
            <a:ext cx="3214710" cy="50006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2800" dirty="0" smtClean="0">
                <a:solidFill>
                  <a:srgbClr val="0070C0"/>
                </a:solidFill>
                <a:latin typeface="Arial Black" pitchFamily="34" charset="0"/>
              </a:rPr>
              <a:t>Verification</a:t>
            </a:r>
            <a:endParaRPr lang="en-A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86" name="Down Arrow 85"/>
          <p:cNvSpPr/>
          <p:nvPr/>
        </p:nvSpPr>
        <p:spPr>
          <a:xfrm>
            <a:off x="2978096" y="18140383"/>
            <a:ext cx="1285884" cy="571504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7" name="Rectangle 86"/>
          <p:cNvSpPr/>
          <p:nvPr/>
        </p:nvSpPr>
        <p:spPr>
          <a:xfrm>
            <a:off x="6121368" y="15640053"/>
            <a:ext cx="3857652" cy="5000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AU" sz="2400" dirty="0" smtClean="0">
                <a:solidFill>
                  <a:schemeClr val="tx1"/>
                </a:solidFill>
              </a:rPr>
              <a:t>Compute influence zone </a:t>
            </a:r>
            <a:r>
              <a:rPr lang="en-AU" sz="2400" dirty="0" smtClean="0">
                <a:solidFill>
                  <a:srgbClr val="FF0000"/>
                </a:solidFill>
              </a:rPr>
              <a:t>*</a:t>
            </a:r>
            <a:endParaRPr lang="en-AU" sz="2400" dirty="0">
              <a:solidFill>
                <a:srgbClr val="FF000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121368" y="17211689"/>
            <a:ext cx="3786214" cy="9286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2400" dirty="0" smtClean="0">
                <a:solidFill>
                  <a:schemeClr val="tx1"/>
                </a:solidFill>
              </a:rPr>
              <a:t>Result = objects  that are inside the influence zone</a:t>
            </a: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90" name="Down Arrow 89"/>
          <p:cNvSpPr/>
          <p:nvPr/>
        </p:nvSpPr>
        <p:spPr>
          <a:xfrm>
            <a:off x="7264376" y="16140119"/>
            <a:ext cx="1285884" cy="571504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1" name="Rectangle 90"/>
          <p:cNvSpPr/>
          <p:nvPr/>
        </p:nvSpPr>
        <p:spPr>
          <a:xfrm>
            <a:off x="6121368" y="15139987"/>
            <a:ext cx="3857652" cy="50006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2800" dirty="0" smtClean="0">
                <a:solidFill>
                  <a:srgbClr val="0070C0"/>
                </a:solidFill>
                <a:latin typeface="Arial Black" pitchFamily="34" charset="0"/>
              </a:rPr>
              <a:t>Pruning</a:t>
            </a:r>
            <a:endParaRPr lang="en-A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121368" y="16711623"/>
            <a:ext cx="3786214" cy="50006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2800" dirty="0" smtClean="0">
                <a:solidFill>
                  <a:srgbClr val="0070C0"/>
                </a:solidFill>
                <a:latin typeface="Arial Black" pitchFamily="34" charset="0"/>
              </a:rPr>
              <a:t>Containment</a:t>
            </a:r>
            <a:endParaRPr lang="en-A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835616" y="19283391"/>
            <a:ext cx="4286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solidFill>
                  <a:srgbClr val="FF0000"/>
                </a:solidFill>
              </a:rPr>
              <a:t>* </a:t>
            </a:r>
            <a:r>
              <a:rPr lang="en-AU" sz="2000" dirty="0" smtClean="0"/>
              <a:t>Influence zone Z</a:t>
            </a:r>
            <a:r>
              <a:rPr lang="en-AU" sz="2000" baseline="-25000" dirty="0" smtClean="0"/>
              <a:t>k</a:t>
            </a:r>
            <a:r>
              <a:rPr lang="en-AU" sz="2000" dirty="0" smtClean="0"/>
              <a:t> is the area such that a point p is the </a:t>
            </a:r>
            <a:r>
              <a:rPr lang="en-AU" sz="2000" dirty="0" err="1" smtClean="0"/>
              <a:t>RkNN</a:t>
            </a:r>
            <a:r>
              <a:rPr lang="en-AU" sz="2000" dirty="0" smtClean="0"/>
              <a:t> of q </a:t>
            </a:r>
            <a:r>
              <a:rPr lang="en-AU" sz="2000" dirty="0" err="1" smtClean="0"/>
              <a:t>iff</a:t>
            </a:r>
            <a:r>
              <a:rPr lang="en-AU" sz="2000" dirty="0" smtClean="0"/>
              <a:t> p is inside Z</a:t>
            </a:r>
            <a:r>
              <a:rPr lang="en-AU" sz="2000" baseline="-25000" dirty="0" smtClean="0"/>
              <a:t>k</a:t>
            </a:r>
            <a:endParaRPr lang="en-AU" sz="2000" dirty="0"/>
          </a:p>
        </p:txBody>
      </p:sp>
      <p:sp>
        <p:nvSpPr>
          <p:cNvPr id="98" name="Wave 97"/>
          <p:cNvSpPr/>
          <p:nvPr/>
        </p:nvSpPr>
        <p:spPr>
          <a:xfrm>
            <a:off x="1906526" y="13782665"/>
            <a:ext cx="3357586" cy="128588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b="1" dirty="0" smtClean="0"/>
              <a:t>Existing Algorithms</a:t>
            </a:r>
            <a:endParaRPr lang="en-AU" sz="2400" b="1" dirty="0"/>
          </a:p>
        </p:txBody>
      </p:sp>
      <p:sp>
        <p:nvSpPr>
          <p:cNvPr id="99" name="Wave 98"/>
          <p:cNvSpPr/>
          <p:nvPr/>
        </p:nvSpPr>
        <p:spPr>
          <a:xfrm>
            <a:off x="6121368" y="13782665"/>
            <a:ext cx="3643338" cy="128588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b="1" dirty="0" smtClean="0"/>
              <a:t>Our Algorithm</a:t>
            </a:r>
            <a:endParaRPr lang="en-AU" sz="2400" b="1" dirty="0"/>
          </a:p>
        </p:txBody>
      </p:sp>
      <p:sp>
        <p:nvSpPr>
          <p:cNvPr id="100" name="Down Arrow 99"/>
          <p:cNvSpPr/>
          <p:nvPr/>
        </p:nvSpPr>
        <p:spPr>
          <a:xfrm>
            <a:off x="3621038" y="11710963"/>
            <a:ext cx="3143272" cy="785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1" name="Oval 4"/>
          <p:cNvSpPr>
            <a:spLocks noChangeArrowheads="1"/>
          </p:cNvSpPr>
          <p:nvPr/>
        </p:nvSpPr>
        <p:spPr bwMode="auto">
          <a:xfrm>
            <a:off x="3335278" y="26055716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dirty="0">
              <a:solidFill>
                <a:srgbClr val="F92B15"/>
              </a:solidFill>
            </a:endParaRPr>
          </a:p>
        </p:txBody>
      </p:sp>
      <p:sp>
        <p:nvSpPr>
          <p:cNvPr id="102" name="Oval 5"/>
          <p:cNvSpPr>
            <a:spLocks noChangeArrowheads="1"/>
          </p:cNvSpPr>
          <p:nvPr/>
        </p:nvSpPr>
        <p:spPr bwMode="auto">
          <a:xfrm>
            <a:off x="5545078" y="25765204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dirty="0">
              <a:solidFill>
                <a:srgbClr val="F92B15"/>
              </a:solidFill>
            </a:endParaRPr>
          </a:p>
        </p:txBody>
      </p:sp>
      <p:sp>
        <p:nvSpPr>
          <p:cNvPr id="103" name="Oval 6"/>
          <p:cNvSpPr>
            <a:spLocks noChangeArrowheads="1"/>
          </p:cNvSpPr>
          <p:nvPr/>
        </p:nvSpPr>
        <p:spPr bwMode="auto">
          <a:xfrm>
            <a:off x="4859278" y="26970116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>
              <a:solidFill>
                <a:srgbClr val="F92B15"/>
              </a:solidFill>
            </a:endParaRPr>
          </a:p>
        </p:txBody>
      </p:sp>
      <p:sp>
        <p:nvSpPr>
          <p:cNvPr id="104" name="Oval 11"/>
          <p:cNvSpPr>
            <a:spLocks noChangeArrowheads="1"/>
          </p:cNvSpPr>
          <p:nvPr/>
        </p:nvSpPr>
        <p:spPr bwMode="auto">
          <a:xfrm>
            <a:off x="5468878" y="26741516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dirty="0">
              <a:solidFill>
                <a:srgbClr val="F92B15"/>
              </a:solidFill>
            </a:endParaRPr>
          </a:p>
        </p:txBody>
      </p:sp>
      <p:sp>
        <p:nvSpPr>
          <p:cNvPr id="105" name="Oval 13"/>
          <p:cNvSpPr>
            <a:spLocks noChangeArrowheads="1"/>
          </p:cNvSpPr>
          <p:nvPr/>
        </p:nvSpPr>
        <p:spPr bwMode="auto">
          <a:xfrm>
            <a:off x="4859278" y="28051204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dirty="0">
              <a:solidFill>
                <a:srgbClr val="F92B15"/>
              </a:solidFill>
            </a:endParaRPr>
          </a:p>
        </p:txBody>
      </p:sp>
      <p:sp>
        <p:nvSpPr>
          <p:cNvPr id="106" name="Line 15"/>
          <p:cNvSpPr>
            <a:spLocks noChangeShapeType="1"/>
          </p:cNvSpPr>
          <p:nvPr/>
        </p:nvSpPr>
        <p:spPr bwMode="auto">
          <a:xfrm rot="-5400000">
            <a:off x="1976378" y="25923954"/>
            <a:ext cx="3816350" cy="208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07" name="Line 16"/>
          <p:cNvSpPr>
            <a:spLocks noChangeShapeType="1"/>
          </p:cNvSpPr>
          <p:nvPr/>
        </p:nvSpPr>
        <p:spPr bwMode="auto">
          <a:xfrm rot="5400000" flipV="1">
            <a:off x="3344010" y="25924747"/>
            <a:ext cx="3816350" cy="2087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08" name="Line 17"/>
          <p:cNvSpPr>
            <a:spLocks noChangeShapeType="1"/>
          </p:cNvSpPr>
          <p:nvPr/>
        </p:nvSpPr>
        <p:spPr bwMode="auto">
          <a:xfrm flipV="1">
            <a:off x="2725678" y="27579716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09" name="Rectangle 24"/>
          <p:cNvSpPr>
            <a:spLocks noChangeArrowheads="1"/>
          </p:cNvSpPr>
          <p:nvPr/>
        </p:nvSpPr>
        <p:spPr bwMode="auto">
          <a:xfrm>
            <a:off x="2725678" y="25065116"/>
            <a:ext cx="3810000" cy="381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10" name="Line 16"/>
          <p:cNvSpPr>
            <a:spLocks noChangeShapeType="1"/>
          </p:cNvSpPr>
          <p:nvPr/>
        </p:nvSpPr>
        <p:spPr bwMode="auto">
          <a:xfrm rot="5400000" flipV="1">
            <a:off x="3723422" y="24315028"/>
            <a:ext cx="2081219" cy="35718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11" name="Line 16"/>
          <p:cNvSpPr>
            <a:spLocks noChangeShapeType="1"/>
          </p:cNvSpPr>
          <p:nvPr/>
        </p:nvSpPr>
        <p:spPr bwMode="auto">
          <a:xfrm rot="5400000" flipV="1">
            <a:off x="4478294" y="25784250"/>
            <a:ext cx="428628" cy="285752"/>
          </a:xfrm>
          <a:prstGeom prst="line">
            <a:avLst/>
          </a:prstGeom>
          <a:noFill/>
          <a:ln w="8572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12" name="Line 16"/>
          <p:cNvSpPr>
            <a:spLocks noChangeShapeType="1"/>
          </p:cNvSpPr>
          <p:nvPr/>
        </p:nvSpPr>
        <p:spPr bwMode="auto">
          <a:xfrm rot="5400000" flipV="1">
            <a:off x="5085518" y="25891408"/>
            <a:ext cx="785817" cy="1285886"/>
          </a:xfrm>
          <a:prstGeom prst="line">
            <a:avLst/>
          </a:prstGeom>
          <a:noFill/>
          <a:ln w="8572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13" name="Line 16"/>
          <p:cNvSpPr>
            <a:spLocks noChangeShapeType="1"/>
          </p:cNvSpPr>
          <p:nvPr/>
        </p:nvSpPr>
        <p:spPr bwMode="auto">
          <a:xfrm rot="5400000" flipV="1">
            <a:off x="3629139" y="28052648"/>
            <a:ext cx="55237" cy="1643075"/>
          </a:xfrm>
          <a:prstGeom prst="line">
            <a:avLst/>
          </a:prstGeom>
          <a:noFill/>
          <a:ln w="8572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14" name="Line 16"/>
          <p:cNvSpPr>
            <a:spLocks noChangeShapeType="1"/>
          </p:cNvSpPr>
          <p:nvPr/>
        </p:nvSpPr>
        <p:spPr bwMode="auto">
          <a:xfrm rot="5400000" flipV="1">
            <a:off x="1490757" y="26297177"/>
            <a:ext cx="2500332" cy="45719"/>
          </a:xfrm>
          <a:prstGeom prst="line">
            <a:avLst/>
          </a:prstGeom>
          <a:noFill/>
          <a:ln w="8572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15" name="Line 16"/>
          <p:cNvSpPr>
            <a:spLocks noChangeShapeType="1"/>
          </p:cNvSpPr>
          <p:nvPr/>
        </p:nvSpPr>
        <p:spPr bwMode="auto">
          <a:xfrm rot="5400000" flipV="1">
            <a:off x="3268607" y="24779360"/>
            <a:ext cx="847738" cy="1428760"/>
          </a:xfrm>
          <a:prstGeom prst="line">
            <a:avLst/>
          </a:prstGeom>
          <a:noFill/>
          <a:ln w="8572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16" name="Line 16"/>
          <p:cNvSpPr>
            <a:spLocks noChangeShapeType="1"/>
          </p:cNvSpPr>
          <p:nvPr/>
        </p:nvSpPr>
        <p:spPr bwMode="auto">
          <a:xfrm rot="5400000" flipH="1" flipV="1">
            <a:off x="4375896" y="25743771"/>
            <a:ext cx="204798" cy="142878"/>
          </a:xfrm>
          <a:prstGeom prst="line">
            <a:avLst/>
          </a:prstGeom>
          <a:noFill/>
          <a:ln w="8572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17" name="Line 16"/>
          <p:cNvSpPr>
            <a:spLocks noChangeShapeType="1"/>
          </p:cNvSpPr>
          <p:nvPr/>
        </p:nvSpPr>
        <p:spPr bwMode="auto">
          <a:xfrm rot="5400000" flipH="1" flipV="1">
            <a:off x="2589946" y="27886911"/>
            <a:ext cx="1276368" cy="642943"/>
          </a:xfrm>
          <a:prstGeom prst="line">
            <a:avLst/>
          </a:prstGeom>
          <a:noFill/>
          <a:ln w="8572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18" name="Line 16"/>
          <p:cNvSpPr>
            <a:spLocks noChangeShapeType="1"/>
          </p:cNvSpPr>
          <p:nvPr/>
        </p:nvSpPr>
        <p:spPr bwMode="auto">
          <a:xfrm rot="5400000" flipV="1">
            <a:off x="3133832" y="27200151"/>
            <a:ext cx="45719" cy="785818"/>
          </a:xfrm>
          <a:prstGeom prst="line">
            <a:avLst/>
          </a:prstGeom>
          <a:noFill/>
          <a:ln w="8572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19" name="Text Box 12"/>
          <p:cNvSpPr txBox="1">
            <a:spLocks noChangeArrowheads="1"/>
          </p:cNvSpPr>
          <p:nvPr/>
        </p:nvSpPr>
        <p:spPr bwMode="auto">
          <a:xfrm>
            <a:off x="4736892" y="27048475"/>
            <a:ext cx="3129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q</a:t>
            </a:r>
            <a:endParaRPr lang="en-AU" dirty="0"/>
          </a:p>
        </p:txBody>
      </p:sp>
      <p:sp>
        <p:nvSpPr>
          <p:cNvPr id="120" name="Text Box 8"/>
          <p:cNvSpPr txBox="1">
            <a:spLocks noChangeArrowheads="1"/>
          </p:cNvSpPr>
          <p:nvPr/>
        </p:nvSpPr>
        <p:spPr bwMode="auto">
          <a:xfrm>
            <a:off x="5549864" y="26855820"/>
            <a:ext cx="3337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endParaRPr lang="en-AU" baseline="-25000" dirty="0"/>
          </a:p>
        </p:txBody>
      </p:sp>
      <p:sp>
        <p:nvSpPr>
          <p:cNvPr id="121" name="Text Box 8"/>
          <p:cNvSpPr txBox="1">
            <a:spLocks noChangeArrowheads="1"/>
          </p:cNvSpPr>
          <p:nvPr/>
        </p:nvSpPr>
        <p:spPr bwMode="auto">
          <a:xfrm>
            <a:off x="5692740" y="25712812"/>
            <a:ext cx="3337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f</a:t>
            </a:r>
            <a:r>
              <a:rPr lang="en-US" baseline="-25000" dirty="0" smtClean="0"/>
              <a:t>3</a:t>
            </a:r>
            <a:endParaRPr lang="en-AU" baseline="-25000" dirty="0"/>
          </a:p>
        </p:txBody>
      </p:sp>
      <p:sp>
        <p:nvSpPr>
          <p:cNvPr id="122" name="Text Box 8"/>
          <p:cNvSpPr txBox="1">
            <a:spLocks noChangeArrowheads="1"/>
          </p:cNvSpPr>
          <p:nvPr/>
        </p:nvSpPr>
        <p:spPr bwMode="auto">
          <a:xfrm>
            <a:off x="3049534" y="26141440"/>
            <a:ext cx="3337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f</a:t>
            </a:r>
            <a:r>
              <a:rPr lang="en-US" baseline="-25000" dirty="0" smtClean="0"/>
              <a:t>5</a:t>
            </a:r>
            <a:endParaRPr lang="en-AU" baseline="-25000" dirty="0"/>
          </a:p>
        </p:txBody>
      </p:sp>
      <p:sp>
        <p:nvSpPr>
          <p:cNvPr id="123" name="Text Box 8"/>
          <p:cNvSpPr txBox="1">
            <a:spLocks noChangeArrowheads="1"/>
          </p:cNvSpPr>
          <p:nvPr/>
        </p:nvSpPr>
        <p:spPr bwMode="auto">
          <a:xfrm>
            <a:off x="4573176" y="27927390"/>
            <a:ext cx="3337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f</a:t>
            </a:r>
            <a:r>
              <a:rPr lang="en-US" baseline="-25000" dirty="0" smtClean="0"/>
              <a:t>4</a:t>
            </a:r>
            <a:endParaRPr lang="en-AU" baseline="-25000" dirty="0"/>
          </a:p>
        </p:txBody>
      </p:sp>
      <p:sp>
        <p:nvSpPr>
          <p:cNvPr id="124" name="Oval 5"/>
          <p:cNvSpPr>
            <a:spLocks noChangeArrowheads="1"/>
          </p:cNvSpPr>
          <p:nvPr/>
        </p:nvSpPr>
        <p:spPr bwMode="auto">
          <a:xfrm>
            <a:off x="6183282" y="28060742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dirty="0">
              <a:solidFill>
                <a:srgbClr val="F92B15"/>
              </a:solidFill>
            </a:endParaRPr>
          </a:p>
        </p:txBody>
      </p:sp>
      <p:sp>
        <p:nvSpPr>
          <p:cNvPr id="125" name="Text Box 8"/>
          <p:cNvSpPr txBox="1">
            <a:spLocks noChangeArrowheads="1"/>
          </p:cNvSpPr>
          <p:nvPr/>
        </p:nvSpPr>
        <p:spPr bwMode="auto">
          <a:xfrm>
            <a:off x="5907054" y="27713076"/>
            <a:ext cx="3337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f</a:t>
            </a:r>
            <a:r>
              <a:rPr lang="en-US" baseline="-25000" dirty="0" smtClean="0"/>
              <a:t>6</a:t>
            </a:r>
            <a:endParaRPr lang="en-AU" baseline="-25000" dirty="0"/>
          </a:p>
        </p:txBody>
      </p:sp>
      <p:sp>
        <p:nvSpPr>
          <p:cNvPr id="126" name="Line 16"/>
          <p:cNvSpPr>
            <a:spLocks noChangeShapeType="1"/>
          </p:cNvSpPr>
          <p:nvPr/>
        </p:nvSpPr>
        <p:spPr bwMode="auto">
          <a:xfrm rot="5400000" flipH="1" flipV="1">
            <a:off x="4228261" y="26605786"/>
            <a:ext cx="2500328" cy="214314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27" name="Line 16"/>
          <p:cNvSpPr>
            <a:spLocks noChangeShapeType="1"/>
          </p:cNvSpPr>
          <p:nvPr/>
        </p:nvSpPr>
        <p:spPr bwMode="auto">
          <a:xfrm rot="5400000">
            <a:off x="4263982" y="27070136"/>
            <a:ext cx="2000261" cy="1714514"/>
          </a:xfrm>
          <a:prstGeom prst="line">
            <a:avLst/>
          </a:prstGeom>
          <a:noFill/>
          <a:ln w="8572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28" name="Oval 5"/>
          <p:cNvSpPr>
            <a:spLocks noChangeArrowheads="1"/>
          </p:cNvSpPr>
          <p:nvPr/>
        </p:nvSpPr>
        <p:spPr bwMode="auto">
          <a:xfrm>
            <a:off x="6068588" y="25184183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dirty="0">
              <a:solidFill>
                <a:srgbClr val="F92B15"/>
              </a:solidFill>
            </a:endParaRPr>
          </a:p>
        </p:txBody>
      </p:sp>
      <p:sp>
        <p:nvSpPr>
          <p:cNvPr id="129" name="Text Box 8"/>
          <p:cNvSpPr txBox="1">
            <a:spLocks noChangeArrowheads="1"/>
          </p:cNvSpPr>
          <p:nvPr/>
        </p:nvSpPr>
        <p:spPr bwMode="auto">
          <a:xfrm>
            <a:off x="6216250" y="25131791"/>
            <a:ext cx="3337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f</a:t>
            </a:r>
            <a:r>
              <a:rPr lang="en-US" baseline="-25000" dirty="0" smtClean="0"/>
              <a:t>5</a:t>
            </a:r>
            <a:endParaRPr lang="en-AU" baseline="-25000" dirty="0"/>
          </a:p>
        </p:txBody>
      </p:sp>
      <p:sp>
        <p:nvSpPr>
          <p:cNvPr id="130" name="Line 16"/>
          <p:cNvSpPr>
            <a:spLocks noChangeShapeType="1"/>
          </p:cNvSpPr>
          <p:nvPr/>
        </p:nvSpPr>
        <p:spPr bwMode="auto">
          <a:xfrm rot="5400000" flipV="1">
            <a:off x="4223489" y="24600780"/>
            <a:ext cx="1866903" cy="27860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132" name="TextBox 131"/>
          <p:cNvSpPr txBox="1"/>
          <p:nvPr/>
        </p:nvSpPr>
        <p:spPr>
          <a:xfrm>
            <a:off x="2623023" y="24284051"/>
            <a:ext cx="569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5400" b="1" dirty="0" smtClean="0">
                <a:solidFill>
                  <a:srgbClr val="FF0000"/>
                </a:solidFill>
              </a:rPr>
              <a:t>_</a:t>
            </a:r>
            <a:endParaRPr lang="en-AU" sz="5400" b="1" dirty="0">
              <a:solidFill>
                <a:srgbClr val="FF0000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1977964" y="23059439"/>
            <a:ext cx="52149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Naive Algorithm</a:t>
            </a:r>
          </a:p>
          <a:p>
            <a:pPr>
              <a:buFont typeface="Arial" pitchFamily="34" charset="0"/>
              <a:buChar char="•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For every fuel station f</a:t>
            </a:r>
          </a:p>
          <a:p>
            <a:pPr lvl="1">
              <a:buFont typeface="Arial" pitchFamily="34" charset="0"/>
              <a:buChar char="•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Draw the half-space between f and q</a:t>
            </a:r>
          </a:p>
          <a:p>
            <a:pPr>
              <a:buFont typeface="Arial" pitchFamily="34" charset="0"/>
              <a:buChar char="•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Influence zone = the area pruned by at most (k-1) half-spaces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2978096" y="25427059"/>
            <a:ext cx="142876" cy="142876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5" name="Text Box 8"/>
          <p:cNvSpPr txBox="1">
            <a:spLocks noChangeArrowheads="1"/>
          </p:cNvSpPr>
          <p:nvPr/>
        </p:nvSpPr>
        <p:spPr bwMode="auto">
          <a:xfrm>
            <a:off x="3113262" y="25355621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AU" baseline="-25000" dirty="0"/>
          </a:p>
        </p:txBody>
      </p:sp>
      <p:sp>
        <p:nvSpPr>
          <p:cNvPr id="136" name="Rectangle 135"/>
          <p:cNvSpPr/>
          <p:nvPr/>
        </p:nvSpPr>
        <p:spPr bwMode="auto">
          <a:xfrm>
            <a:off x="5978492" y="26200735"/>
            <a:ext cx="142876" cy="142876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7" name="Text Box 8"/>
          <p:cNvSpPr txBox="1">
            <a:spLocks noChangeArrowheads="1"/>
          </p:cNvSpPr>
          <p:nvPr/>
        </p:nvSpPr>
        <p:spPr bwMode="auto">
          <a:xfrm>
            <a:off x="6113658" y="26129297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AU" baseline="-25000" dirty="0"/>
          </a:p>
        </p:txBody>
      </p:sp>
      <p:sp>
        <p:nvSpPr>
          <p:cNvPr id="138" name="TextBox 137"/>
          <p:cNvSpPr txBox="1"/>
          <p:nvPr/>
        </p:nvSpPr>
        <p:spPr>
          <a:xfrm>
            <a:off x="7264376" y="23202316"/>
            <a:ext cx="61436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Proposed Algorithm</a:t>
            </a:r>
          </a:p>
          <a:p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All fuel stations are indexed by R-tree</a:t>
            </a:r>
            <a:endParaRPr lang="en-A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Z</a:t>
            </a:r>
            <a:r>
              <a:rPr lang="en-AU" sz="2400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 = the data universe</a:t>
            </a:r>
          </a:p>
          <a:p>
            <a:pPr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Initialize a min-heap with root of R-tree</a:t>
            </a:r>
          </a:p>
          <a:p>
            <a:pPr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While heap is not empty</a:t>
            </a:r>
          </a:p>
          <a:p>
            <a:pPr lvl="1"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de-heap an entry e</a:t>
            </a:r>
          </a:p>
          <a:p>
            <a:pPr lvl="1"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If e cannot be pruned *</a:t>
            </a:r>
          </a:p>
          <a:p>
            <a:pPr lvl="2"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If e is a data object </a:t>
            </a:r>
          </a:p>
          <a:p>
            <a:pPr lvl="3"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Draw the half-space between e and q</a:t>
            </a:r>
          </a:p>
          <a:p>
            <a:pPr lvl="3"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Update the influence zone Z</a:t>
            </a:r>
            <a:r>
              <a:rPr lang="en-AU" sz="2400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Else</a:t>
            </a:r>
          </a:p>
          <a:p>
            <a:pPr lvl="3">
              <a:buFont typeface="Arial" pitchFamily="34" charset="0"/>
              <a:buChar char="•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Insert the children of e in the heap</a:t>
            </a:r>
          </a:p>
          <a:p>
            <a:pPr lvl="2">
              <a:buFont typeface="Arial" pitchFamily="34" charset="0"/>
              <a:buChar char="•"/>
            </a:pP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3692476" y="22569539"/>
            <a:ext cx="7572428" cy="50006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2800" dirty="0" smtClean="0">
                <a:solidFill>
                  <a:srgbClr val="0070C0"/>
                </a:solidFill>
                <a:latin typeface="Arial Black" pitchFamily="34" charset="0"/>
              </a:rPr>
              <a:t>COMPUTING INFLUENCE ZONE Z</a:t>
            </a:r>
            <a:r>
              <a:rPr lang="en-AU" sz="2800" baseline="-25000" dirty="0" smtClean="0">
                <a:solidFill>
                  <a:srgbClr val="0070C0"/>
                </a:solidFill>
                <a:latin typeface="Arial Black" pitchFamily="34" charset="0"/>
              </a:rPr>
              <a:t>k</a:t>
            </a:r>
            <a:endParaRPr lang="en-AU" sz="2800" baseline="-25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7550128" y="28070265"/>
            <a:ext cx="57864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solidFill>
                  <a:srgbClr val="FF0000"/>
                </a:solidFill>
              </a:rPr>
              <a:t>* </a:t>
            </a:r>
            <a:r>
              <a:rPr lang="en-AU" sz="2000" dirty="0" smtClean="0">
                <a:solidFill>
                  <a:srgbClr val="FF0000"/>
                </a:solidFill>
              </a:rPr>
              <a:t>e can be pruned if for every convex vertex v of Z</a:t>
            </a:r>
            <a:r>
              <a:rPr lang="en-AU" sz="2000" baseline="-25000" dirty="0" smtClean="0">
                <a:solidFill>
                  <a:srgbClr val="FF0000"/>
                </a:solidFill>
              </a:rPr>
              <a:t>k</a:t>
            </a:r>
            <a:r>
              <a:rPr lang="en-AU" sz="2000" dirty="0" smtClean="0">
                <a:solidFill>
                  <a:srgbClr val="FF0000"/>
                </a:solidFill>
              </a:rPr>
              <a:t>, </a:t>
            </a:r>
            <a:r>
              <a:rPr lang="en-AU" sz="2000" dirty="0" err="1" smtClean="0">
                <a:solidFill>
                  <a:srgbClr val="FF0000"/>
                </a:solidFill>
              </a:rPr>
              <a:t>mindist</a:t>
            </a:r>
            <a:r>
              <a:rPr lang="en-AU" sz="2000" dirty="0" smtClean="0">
                <a:solidFill>
                  <a:srgbClr val="FF0000"/>
                </a:solidFill>
              </a:rPr>
              <a:t>(</a:t>
            </a:r>
            <a:r>
              <a:rPr lang="en-AU" sz="2000" dirty="0" err="1" smtClean="0">
                <a:solidFill>
                  <a:srgbClr val="FF0000"/>
                </a:solidFill>
              </a:rPr>
              <a:t>e,v</a:t>
            </a:r>
            <a:r>
              <a:rPr lang="en-AU" sz="2000" dirty="0" smtClean="0">
                <a:solidFill>
                  <a:srgbClr val="FF0000"/>
                </a:solidFill>
              </a:rPr>
              <a:t>) &gt; dist(</a:t>
            </a:r>
            <a:r>
              <a:rPr lang="en-AU" sz="2000" dirty="0" err="1" smtClean="0">
                <a:solidFill>
                  <a:srgbClr val="FF0000"/>
                </a:solidFill>
              </a:rPr>
              <a:t>v,q</a:t>
            </a:r>
            <a:r>
              <a:rPr lang="en-AU" sz="2000" dirty="0" smtClean="0">
                <a:solidFill>
                  <a:srgbClr val="FF0000"/>
                </a:solidFill>
              </a:rPr>
              <a:t>)</a:t>
            </a:r>
            <a:endParaRPr lang="en-AU" sz="2000" dirty="0"/>
          </a:p>
        </p:txBody>
      </p:sp>
      <p:sp>
        <p:nvSpPr>
          <p:cNvPr id="143" name="Rectangle 142"/>
          <p:cNvSpPr/>
          <p:nvPr/>
        </p:nvSpPr>
        <p:spPr>
          <a:xfrm>
            <a:off x="14265300" y="23641109"/>
            <a:ext cx="5143536" cy="50006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2800" dirty="0" smtClean="0">
                <a:solidFill>
                  <a:srgbClr val="0070C0"/>
                </a:solidFill>
                <a:latin typeface="Arial Black" pitchFamily="34" charset="0"/>
              </a:rPr>
              <a:t>What else is in the paper</a:t>
            </a:r>
            <a:endParaRPr lang="en-AU" sz="2800" baseline="-25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13550920" y="24296755"/>
            <a:ext cx="60007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just">
              <a:buFont typeface="Wingdings" pitchFamily="2" charset="2"/>
              <a:buChar char="ü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Several lemmas to obtain the pruning condition for e</a:t>
            </a:r>
          </a:p>
          <a:p>
            <a:pPr lvl="2" algn="just">
              <a:buFont typeface="Wingdings" pitchFamily="2" charset="2"/>
              <a:buChar char="ü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Observations to quickly prune certain entries</a:t>
            </a:r>
          </a:p>
          <a:p>
            <a:pPr lvl="2" algn="just">
              <a:buFont typeface="Wingdings" pitchFamily="2" charset="2"/>
              <a:buChar char="ü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Proof that the influence zone is always a star-shaped polygon which allows efficient containment 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checks</a:t>
            </a: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buFont typeface="Wingdings" pitchFamily="2" charset="2"/>
              <a:buChar char="ü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Comprehensive theoretical analysis that is verified by the experimental results</a:t>
            </a:r>
          </a:p>
        </p:txBody>
      </p:sp>
      <p:sp>
        <p:nvSpPr>
          <p:cNvPr id="145" name="Down Arrow 144"/>
          <p:cNvSpPr/>
          <p:nvPr/>
        </p:nvSpPr>
        <p:spPr>
          <a:xfrm>
            <a:off x="3835352" y="20640713"/>
            <a:ext cx="3143272" cy="71438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050722" y="13996979"/>
            <a:ext cx="7251751" cy="2495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622094" y="17783193"/>
            <a:ext cx="7929618" cy="2281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9" name="TextBox 148"/>
          <p:cNvSpPr txBox="1"/>
          <p:nvPr/>
        </p:nvSpPr>
        <p:spPr>
          <a:xfrm>
            <a:off x="12550788" y="19997771"/>
            <a:ext cx="71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Continuous </a:t>
            </a:r>
            <a:r>
              <a:rPr lang="en-A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RkNN</a:t>
            </a:r>
            <a:r>
              <a:rPr lang="en-A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Algorithms (Our </a:t>
            </a:r>
            <a:r>
              <a:rPr lang="en-A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A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LazyUpdates</a:t>
            </a:r>
            <a:r>
              <a:rPr lang="en-A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13408044" y="16568747"/>
            <a:ext cx="6143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Snapshot </a:t>
            </a:r>
            <a:r>
              <a:rPr lang="en-A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RkNN</a:t>
            </a:r>
            <a:r>
              <a:rPr lang="en-A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Algorithms (Our </a:t>
            </a:r>
            <a:r>
              <a:rPr lang="en-A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A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FN)</a:t>
            </a: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" name="Down Arrow 154"/>
          <p:cNvSpPr/>
          <p:nvPr/>
        </p:nvSpPr>
        <p:spPr>
          <a:xfrm rot="16200000">
            <a:off x="9336078" y="16497309"/>
            <a:ext cx="3143272" cy="114300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6" name="Down Arrow 155"/>
          <p:cNvSpPr/>
          <p:nvPr/>
        </p:nvSpPr>
        <p:spPr>
          <a:xfrm rot="10800000">
            <a:off x="14265300" y="20712151"/>
            <a:ext cx="3143272" cy="171451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9" name="TextBox 158"/>
          <p:cNvSpPr txBox="1"/>
          <p:nvPr/>
        </p:nvSpPr>
        <p:spPr>
          <a:xfrm>
            <a:off x="1692212" y="29427587"/>
            <a:ext cx="18145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u="sng" dirty="0" smtClean="0">
                <a:latin typeface="Times New Roman" pitchFamily="18" charset="0"/>
                <a:cs typeface="Times New Roman" pitchFamily="18" charset="0"/>
              </a:rPr>
              <a:t>The second author was supported by the ARC Discovery Grants (DP110102937, DP0987557, DO0881035), Google Research Award and NICTA.</a:t>
            </a:r>
            <a:endParaRPr lang="en-AU" sz="4800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3" name="Text Box 1088"/>
          <p:cNvSpPr txBox="1">
            <a:spLocks noChangeArrowheads="1"/>
          </p:cNvSpPr>
          <p:nvPr/>
        </p:nvSpPr>
        <p:spPr bwMode="auto">
          <a:xfrm>
            <a:off x="2120840" y="5224400"/>
            <a:ext cx="6248400" cy="1057275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  <p:txBody>
          <a:bodyPr lIns="249294" tIns="249294" rIns="249294" bIns="249294">
            <a:spAutoFit/>
          </a:bodyPr>
          <a:lstStyle/>
          <a:p>
            <a:pPr defTabSz="635000">
              <a:spcBef>
                <a:spcPct val="50000"/>
              </a:spcBef>
            </a:pPr>
            <a:r>
              <a:rPr lang="en-GB" altLang="zh-CN" sz="3600" b="1" dirty="0" smtClean="0">
                <a:solidFill>
                  <a:schemeClr val="bg1"/>
                </a:solidFill>
                <a:latin typeface="Helvetica" pitchFamily="34" charset="0"/>
                <a:ea typeface="宋体" charset="-122"/>
              </a:rPr>
              <a:t>Taste it here ...</a:t>
            </a:r>
            <a:endParaRPr lang="en-US" altLang="zh-CN" sz="3600" b="1" dirty="0">
              <a:solidFill>
                <a:schemeClr val="bg1"/>
              </a:solidFill>
              <a:latin typeface="Helvetica" pitchFamily="34" charset="0"/>
              <a:ea typeface="宋体" charset="-122"/>
            </a:endParaRPr>
          </a:p>
        </p:txBody>
      </p:sp>
      <p:sp>
        <p:nvSpPr>
          <p:cNvPr id="45" name="Text Box 1088"/>
          <p:cNvSpPr txBox="1">
            <a:spLocks noChangeArrowheads="1"/>
          </p:cNvSpPr>
          <p:nvPr/>
        </p:nvSpPr>
        <p:spPr bwMode="auto">
          <a:xfrm>
            <a:off x="2158984" y="12511076"/>
            <a:ext cx="6248400" cy="1057275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  <p:txBody>
          <a:bodyPr lIns="249294" tIns="249294" rIns="249294" bIns="249294">
            <a:spAutoFit/>
          </a:bodyPr>
          <a:lstStyle/>
          <a:p>
            <a:pPr defTabSz="635000">
              <a:spcBef>
                <a:spcPct val="50000"/>
              </a:spcBef>
            </a:pPr>
            <a:r>
              <a:rPr lang="en-GB" altLang="zh-CN" sz="3600" b="1" dirty="0" smtClean="0">
                <a:solidFill>
                  <a:schemeClr val="bg1"/>
                </a:solidFill>
                <a:latin typeface="Helvetica" pitchFamily="34" charset="0"/>
                <a:ea typeface="宋体" charset="-122"/>
              </a:rPr>
              <a:t>Like it? Read the recipe</a:t>
            </a:r>
            <a:endParaRPr lang="en-US" altLang="zh-CN" sz="3600" b="1" dirty="0">
              <a:solidFill>
                <a:schemeClr val="bg1"/>
              </a:solidFill>
              <a:latin typeface="Helvetica" pitchFamily="34" charset="0"/>
              <a:ea typeface="宋体" charset="-122"/>
            </a:endParaRPr>
          </a:p>
        </p:txBody>
      </p:sp>
      <p:sp>
        <p:nvSpPr>
          <p:cNvPr id="158" name="Text Box 1088"/>
          <p:cNvSpPr txBox="1">
            <a:spLocks noChangeArrowheads="1"/>
          </p:cNvSpPr>
          <p:nvPr/>
        </p:nvSpPr>
        <p:spPr bwMode="auto">
          <a:xfrm>
            <a:off x="12517494" y="12582514"/>
            <a:ext cx="6248400" cy="1057275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  <p:txBody>
          <a:bodyPr lIns="249294" tIns="249294" rIns="249294" bIns="249294">
            <a:spAutoFit/>
          </a:bodyPr>
          <a:lstStyle/>
          <a:p>
            <a:pPr defTabSz="635000">
              <a:spcBef>
                <a:spcPct val="50000"/>
              </a:spcBef>
            </a:pPr>
            <a:r>
              <a:rPr lang="en-GB" altLang="zh-CN" sz="3600" b="1" dirty="0" smtClean="0">
                <a:solidFill>
                  <a:schemeClr val="bg1"/>
                </a:solidFill>
                <a:latin typeface="Helvetica" pitchFamily="34" charset="0"/>
                <a:ea typeface="宋体" charset="-122"/>
              </a:rPr>
              <a:t>Benefits</a:t>
            </a:r>
            <a:endParaRPr lang="en-US" altLang="zh-CN" sz="3600" b="1" dirty="0">
              <a:solidFill>
                <a:schemeClr val="bg1"/>
              </a:solidFill>
              <a:latin typeface="Helvetica" pitchFamily="34" charset="0"/>
              <a:ea typeface="宋体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9761</TotalTime>
  <Words>471</Words>
  <Application>Microsoft PowerPoint</Application>
  <PresentationFormat>Custom</PresentationFormat>
  <Paragraphs>85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Urban</vt:lpstr>
      <vt:lpstr>Slide 1</vt:lpstr>
    </vt:vector>
  </TitlesOfParts>
  <Company>UNSW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Medical Illustration Unit</dc:creator>
  <cp:lastModifiedBy>cse</cp:lastModifiedBy>
  <cp:revision>697</cp:revision>
  <cp:lastPrinted>1999-09-02T07:14:05Z</cp:lastPrinted>
  <dcterms:created xsi:type="dcterms:W3CDTF">1997-10-24T05:44:18Z</dcterms:created>
  <dcterms:modified xsi:type="dcterms:W3CDTF">2011-04-07T22:00:25Z</dcterms:modified>
</cp:coreProperties>
</file>